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1"/>
  </p:notesMasterIdLst>
  <p:sldIdLst>
    <p:sldId id="290" r:id="rId5"/>
    <p:sldId id="291" r:id="rId6"/>
    <p:sldId id="292" r:id="rId7"/>
    <p:sldId id="298" r:id="rId8"/>
    <p:sldId id="299" r:id="rId9"/>
    <p:sldId id="300" r:id="rId10"/>
    <p:sldId id="289" r:id="rId11"/>
    <p:sldId id="307" r:id="rId12"/>
    <p:sldId id="256" r:id="rId13"/>
    <p:sldId id="274" r:id="rId14"/>
    <p:sldId id="275" r:id="rId15"/>
    <p:sldId id="306" r:id="rId16"/>
    <p:sldId id="276" r:id="rId17"/>
    <p:sldId id="308" r:id="rId18"/>
    <p:sldId id="277" r:id="rId19"/>
    <p:sldId id="301" r:id="rId20"/>
    <p:sldId id="279" r:id="rId21"/>
    <p:sldId id="302" r:id="rId22"/>
    <p:sldId id="280" r:id="rId23"/>
    <p:sldId id="281" r:id="rId24"/>
    <p:sldId id="282" r:id="rId25"/>
    <p:sldId id="283" r:id="rId26"/>
    <p:sldId id="284" r:id="rId27"/>
    <p:sldId id="285" r:id="rId28"/>
    <p:sldId id="286" r:id="rId29"/>
    <p:sldId id="287" r:id="rId30"/>
    <p:sldId id="288" r:id="rId31"/>
    <p:sldId id="258" r:id="rId32"/>
    <p:sldId id="305" r:id="rId33"/>
    <p:sldId id="304" r:id="rId34"/>
    <p:sldId id="303" r:id="rId35"/>
    <p:sldId id="293" r:id="rId36"/>
    <p:sldId id="294" r:id="rId37"/>
    <p:sldId id="295" r:id="rId38"/>
    <p:sldId id="296" r:id="rId39"/>
    <p:sldId id="297"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33BB9F-E082-0000-808F-03173964A0BF}" v="1" dt="2021-04-05T07:56:50.9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92" d="100"/>
          <a:sy n="92" d="100"/>
        </p:scale>
        <p:origin x="45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61"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NIT SHAH2 - 60005170121" userId="S::vinit.shah2@svkmmumbai.onmicrosoft.com::31ed2aee-48cc-4492-bb7e-7d4c9412a7ca" providerId="AD" clId="Web-{1233BB9F-E082-0000-808F-03173964A0BF}"/>
    <pc:docChg chg="modSld">
      <pc:chgData name="VINIT SHAH2 - 60005170121" userId="S::vinit.shah2@svkmmumbai.onmicrosoft.com::31ed2aee-48cc-4492-bb7e-7d4c9412a7ca" providerId="AD" clId="Web-{1233BB9F-E082-0000-808F-03173964A0BF}" dt="2021-04-05T07:56:50.920" v="0" actId="1076"/>
      <pc:docMkLst>
        <pc:docMk/>
      </pc:docMkLst>
      <pc:sldChg chg="modSp">
        <pc:chgData name="VINIT SHAH2 - 60005170121" userId="S::vinit.shah2@svkmmumbai.onmicrosoft.com::31ed2aee-48cc-4492-bb7e-7d4c9412a7ca" providerId="AD" clId="Web-{1233BB9F-E082-0000-808F-03173964A0BF}" dt="2021-04-05T07:56:50.920" v="0" actId="1076"/>
        <pc:sldMkLst>
          <pc:docMk/>
          <pc:sldMk cId="2750195306" sldId="288"/>
        </pc:sldMkLst>
        <pc:picChg chg="mod">
          <ac:chgData name="VINIT SHAH2 - 60005170121" userId="S::vinit.shah2@svkmmumbai.onmicrosoft.com::31ed2aee-48cc-4492-bb7e-7d4c9412a7ca" providerId="AD" clId="Web-{1233BB9F-E082-0000-808F-03173964A0BF}" dt="2021-04-05T07:56:50.920" v="0" actId="1076"/>
          <ac:picMkLst>
            <pc:docMk/>
            <pc:sldMk cId="2750195306" sldId="288"/>
            <ac:picMk id="4" creationId="{F5561132-C202-6547-87BD-2C98EB3542E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8477FF-BDB9-F54F-AE23-35539A432EDF}" type="datetimeFigureOut">
              <a:rPr lang="en-US" smtClean="0"/>
              <a:t>3/4/2022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02F4B7-4FBC-C24C-9F10-A9BF4595FBA8}" type="slidenum">
              <a:rPr lang="en-US" smtClean="0"/>
              <a:t>‹#›</a:t>
            </a:fld>
            <a:endParaRPr lang="en-US"/>
          </a:p>
        </p:txBody>
      </p:sp>
    </p:spTree>
    <p:extLst>
      <p:ext uri="{BB962C8B-B14F-4D97-AF65-F5344CB8AC3E}">
        <p14:creationId xmlns:p14="http://schemas.microsoft.com/office/powerpoint/2010/main" val="807998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is imp</a:t>
            </a:r>
            <a:endParaRPr lang="en-US" dirty="0"/>
          </a:p>
        </p:txBody>
      </p:sp>
      <p:sp>
        <p:nvSpPr>
          <p:cNvPr id="4" name="Slide Number Placeholder 3"/>
          <p:cNvSpPr>
            <a:spLocks noGrp="1"/>
          </p:cNvSpPr>
          <p:nvPr>
            <p:ph type="sldNum" sz="quarter" idx="5"/>
          </p:nvPr>
        </p:nvSpPr>
        <p:spPr/>
        <p:txBody>
          <a:bodyPr/>
          <a:lstStyle/>
          <a:p>
            <a:fld id="{1D02F4B7-4FBC-C24C-9F10-A9BF4595FBA8}" type="slidenum">
              <a:rPr lang="en-US" smtClean="0"/>
              <a:t>10</a:t>
            </a:fld>
            <a:endParaRPr lang="en-US"/>
          </a:p>
        </p:txBody>
      </p:sp>
    </p:spTree>
    <p:extLst>
      <p:ext uri="{BB962C8B-B14F-4D97-AF65-F5344CB8AC3E}">
        <p14:creationId xmlns:p14="http://schemas.microsoft.com/office/powerpoint/2010/main" val="33331328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63A1C593-65D0-4073-BCC9-577B9352EA97}" type="datetimeFigureOut">
              <a:rPr lang="en-US" smtClean="0"/>
              <a:t>3/4/2022</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9B618960-8005-486C-9A75-10CB2AAC16F9}"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03093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3/4/2022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4145694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3/4/2022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525975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3/4/2022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910609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3/4/2022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1859925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3/4/2022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03044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3/4/2022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86724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t>3/4/2022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14665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t>3/4/2022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08701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t>3/4/2022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4213067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3/4/2022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42697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3A1C593-65D0-4073-BCC9-577B9352EA97}" type="datetimeFigureOut">
              <a:rPr lang="en-US" smtClean="0"/>
              <a:t>3/4/2022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914991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3A1C593-65D0-4073-BCC9-577B9352EA97}" type="datetimeFigureOut">
              <a:rPr lang="en-US" smtClean="0"/>
              <a:t>3/4/2022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2798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3A1C593-65D0-4073-BCC9-577B9352EA97}" type="datetimeFigureOut">
              <a:rPr lang="en-US" smtClean="0"/>
              <a:t>3/4/2022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9925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3/4/2022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4215452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3/4/2022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50890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3/4/2022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008038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3A1C593-65D0-4073-BCC9-577B9352EA97}" type="datetimeFigureOut">
              <a:rPr lang="en-US" smtClean="0"/>
              <a:t>3/4/2022</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B618960-8005-486C-9A75-10CB2AAC16F9}" type="slidenum">
              <a:rPr lang="en-US" smtClean="0"/>
              <a:t>‹#›</a:t>
            </a:fld>
            <a:endParaRPr lang="en-US"/>
          </a:p>
        </p:txBody>
      </p:sp>
    </p:spTree>
    <p:extLst>
      <p:ext uri="{BB962C8B-B14F-4D97-AF65-F5344CB8AC3E}">
        <p14:creationId xmlns:p14="http://schemas.microsoft.com/office/powerpoint/2010/main" val="10955700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Module 3</a:t>
            </a:r>
          </a:p>
        </p:txBody>
      </p:sp>
      <p:sp>
        <p:nvSpPr>
          <p:cNvPr id="3" name="Subtitle 2"/>
          <p:cNvSpPr>
            <a:spLocks noGrp="1"/>
          </p:cNvSpPr>
          <p:nvPr>
            <p:ph type="subTitle" idx="1"/>
          </p:nvPr>
        </p:nvSpPr>
        <p:spPr/>
        <p:txBody>
          <a:bodyPr/>
          <a:lstStyle/>
          <a:p>
            <a:r>
              <a:rPr lang="en-IN" sz="3200" b="1" dirty="0"/>
              <a:t>Project Planning and Scheduling </a:t>
            </a:r>
            <a:r>
              <a:rPr lang="en-IN" sz="3200" dirty="0"/>
              <a:t>	</a:t>
            </a:r>
          </a:p>
          <a:p>
            <a:endParaRPr lang="en-IN" dirty="0"/>
          </a:p>
        </p:txBody>
      </p:sp>
    </p:spTree>
    <p:extLst>
      <p:ext uri="{BB962C8B-B14F-4D97-AF65-F5344CB8AC3E}">
        <p14:creationId xmlns:p14="http://schemas.microsoft.com/office/powerpoint/2010/main" val="20868566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 xmlns:a16="http://schemas.microsoft.com/office/drawing/2014/main" id="{052B74CA-B2F4-434B-AC2A-3DFE3487B861}"/>
              </a:ext>
            </a:extLst>
          </p:cNvPr>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l="3282" t="54090" r="15023" b="8988"/>
          <a:stretch/>
        </p:blipFill>
        <p:spPr>
          <a:xfrm>
            <a:off x="1592263" y="748002"/>
            <a:ext cx="9113837" cy="5491162"/>
          </a:xfrm>
          <a:noFill/>
          <a:ln>
            <a:solidFill>
              <a:srgbClr val="FF0000"/>
            </a:solidFill>
          </a:ln>
        </p:spPr>
      </p:pic>
      <p:sp>
        <p:nvSpPr>
          <p:cNvPr id="2" name="Rectangle 1"/>
          <p:cNvSpPr/>
          <p:nvPr/>
        </p:nvSpPr>
        <p:spPr>
          <a:xfrm>
            <a:off x="6202680" y="2819400"/>
            <a:ext cx="2636520" cy="3962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4343400" y="3493582"/>
            <a:ext cx="2926080" cy="4230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3566160" y="4483561"/>
            <a:ext cx="3169920" cy="4084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731304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 xmlns:a16="http://schemas.microsoft.com/office/drawing/2014/main" id="{1E43F507-01CE-C04F-BB80-C0CB716D1485}"/>
              </a:ext>
            </a:extLst>
          </p:cNvPr>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l="4689" t="10623" r="19711" b="65939"/>
          <a:stretch/>
        </p:blipFill>
        <p:spPr>
          <a:xfrm>
            <a:off x="1837169" y="1635357"/>
            <a:ext cx="8751263" cy="3617765"/>
          </a:xfrm>
        </p:spPr>
      </p:pic>
      <p:sp>
        <p:nvSpPr>
          <p:cNvPr id="3" name="Rectangle 2"/>
          <p:cNvSpPr/>
          <p:nvPr/>
        </p:nvSpPr>
        <p:spPr>
          <a:xfrm>
            <a:off x="6212801" y="2026920"/>
            <a:ext cx="2047279" cy="3962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5735300" y="2418483"/>
            <a:ext cx="3561100" cy="2789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6197590" y="2697480"/>
            <a:ext cx="4165610" cy="3962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5433044" y="3975301"/>
            <a:ext cx="4930155" cy="3962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2631430" y="4366864"/>
            <a:ext cx="5781050" cy="3962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590033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6C58C7DE-1247-4345-A2AC-62AC8F97BB96}"/>
              </a:ext>
            </a:extLst>
          </p:cNvPr>
          <p:cNvPicPr>
            <a:picLocks noChangeAspect="1"/>
          </p:cNvPicPr>
          <p:nvPr/>
        </p:nvPicPr>
        <p:blipFill rotWithShape="1">
          <a:blip r:embed="rId2">
            <a:extLst>
              <a:ext uri="{28A0092B-C50C-407E-A947-70E740481C1C}">
                <a14:useLocalDpi xmlns:a14="http://schemas.microsoft.com/office/drawing/2010/main" val="0"/>
              </a:ext>
            </a:extLst>
          </a:blip>
          <a:srcRect l="349" t="33799" r="19629" b="43978"/>
          <a:stretch/>
        </p:blipFill>
        <p:spPr>
          <a:xfrm>
            <a:off x="1199481" y="1615823"/>
            <a:ext cx="9793037" cy="3626354"/>
          </a:xfrm>
          <a:prstGeom prst="rect">
            <a:avLst/>
          </a:prstGeom>
        </p:spPr>
      </p:pic>
    </p:spTree>
    <p:extLst>
      <p:ext uri="{BB962C8B-B14F-4D97-AF65-F5344CB8AC3E}">
        <p14:creationId xmlns:p14="http://schemas.microsoft.com/office/powerpoint/2010/main" val="1876461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 xmlns:a16="http://schemas.microsoft.com/office/drawing/2014/main" id="{75E908FA-2C36-F240-BF6E-E10EB3414626}"/>
              </a:ext>
            </a:extLst>
          </p:cNvPr>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l="9219" t="58602" r="19243" b="6573"/>
          <a:stretch/>
        </p:blipFill>
        <p:spPr>
          <a:xfrm>
            <a:off x="1957023" y="742555"/>
            <a:ext cx="8277953" cy="5372889"/>
          </a:xfrm>
          <a:noFill/>
        </p:spPr>
      </p:pic>
      <p:sp>
        <p:nvSpPr>
          <p:cNvPr id="2" name="Rectangle 1"/>
          <p:cNvSpPr/>
          <p:nvPr/>
        </p:nvSpPr>
        <p:spPr>
          <a:xfrm>
            <a:off x="3322320" y="1767840"/>
            <a:ext cx="1737360" cy="3657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6568440" y="2727960"/>
            <a:ext cx="1737360" cy="3657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8593524" y="2727960"/>
            <a:ext cx="1419156" cy="3657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061912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131695" y="975360"/>
            <a:ext cx="8297266" cy="4754880"/>
          </a:xfrm>
          <a:prstGeom prst="rect">
            <a:avLst/>
          </a:prstGeom>
        </p:spPr>
      </p:pic>
    </p:spTree>
    <p:extLst>
      <p:ext uri="{BB962C8B-B14F-4D97-AF65-F5344CB8AC3E}">
        <p14:creationId xmlns:p14="http://schemas.microsoft.com/office/powerpoint/2010/main" val="5563140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 xmlns:a16="http://schemas.microsoft.com/office/drawing/2014/main" id="{E53780AB-DF0A-A848-AF32-3BDF5E8C5BD0}"/>
              </a:ext>
            </a:extLst>
          </p:cNvPr>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l="9959" t="10791" r="15492" b="69772"/>
          <a:stretch/>
        </p:blipFill>
        <p:spPr>
          <a:xfrm>
            <a:off x="1614681" y="1130539"/>
            <a:ext cx="9649838" cy="3352714"/>
          </a:xfrm>
        </p:spPr>
      </p:pic>
      <p:sp>
        <p:nvSpPr>
          <p:cNvPr id="3" name="Rectangle 2"/>
          <p:cNvSpPr/>
          <p:nvPr/>
        </p:nvSpPr>
        <p:spPr>
          <a:xfrm>
            <a:off x="2594957" y="1404159"/>
            <a:ext cx="1737360" cy="3657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8985365" y="1418014"/>
            <a:ext cx="1997826" cy="3657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7676111" y="1769919"/>
            <a:ext cx="3307080" cy="3657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7121929" y="2806896"/>
            <a:ext cx="3861262" cy="3657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1884910" y="3172656"/>
            <a:ext cx="9015153" cy="3657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958069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 xmlns:a16="http://schemas.microsoft.com/office/drawing/2014/main" id="{7B2F2E97-6DCA-534C-9EB0-8C3A623E343F}"/>
              </a:ext>
            </a:extLst>
          </p:cNvPr>
          <p:cNvPicPr>
            <a:picLocks noChangeAspect="1"/>
          </p:cNvPicPr>
          <p:nvPr/>
        </p:nvPicPr>
        <p:blipFill rotWithShape="1">
          <a:blip r:embed="rId2">
            <a:extLst>
              <a:ext uri="{28A0092B-C50C-407E-A947-70E740481C1C}">
                <a14:useLocalDpi xmlns:a14="http://schemas.microsoft.com/office/drawing/2010/main" val="0"/>
              </a:ext>
            </a:extLst>
          </a:blip>
          <a:srcRect l="9959" t="30228" r="15492" b="43144"/>
          <a:stretch/>
        </p:blipFill>
        <p:spPr>
          <a:xfrm>
            <a:off x="1354560" y="795662"/>
            <a:ext cx="9804871" cy="4666867"/>
          </a:xfrm>
          <a:prstGeom prst="rect">
            <a:avLst/>
          </a:prstGeom>
        </p:spPr>
      </p:pic>
    </p:spTree>
    <p:extLst>
      <p:ext uri="{BB962C8B-B14F-4D97-AF65-F5344CB8AC3E}">
        <p14:creationId xmlns:p14="http://schemas.microsoft.com/office/powerpoint/2010/main" val="30399123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 xmlns:a16="http://schemas.microsoft.com/office/drawing/2014/main" id="{D713918A-F912-3A44-B68B-1A51E037A995}"/>
              </a:ext>
            </a:extLst>
          </p:cNvPr>
          <p:cNvPicPr>
            <a:picLocks noChangeAspect="1"/>
          </p:cNvPicPr>
          <p:nvPr/>
        </p:nvPicPr>
        <p:blipFill rotWithShape="1">
          <a:blip r:embed="rId2">
            <a:extLst>
              <a:ext uri="{28A0092B-C50C-407E-A947-70E740481C1C}">
                <a14:useLocalDpi xmlns:a14="http://schemas.microsoft.com/office/drawing/2010/main" val="0"/>
              </a:ext>
            </a:extLst>
          </a:blip>
          <a:srcRect l="6538" t="11568" r="21528" b="64898"/>
          <a:stretch/>
        </p:blipFill>
        <p:spPr>
          <a:xfrm>
            <a:off x="1631510" y="1199173"/>
            <a:ext cx="8928980" cy="3896128"/>
          </a:xfrm>
          <a:prstGeom prst="rect">
            <a:avLst/>
          </a:prstGeom>
        </p:spPr>
      </p:pic>
    </p:spTree>
    <p:extLst>
      <p:ext uri="{BB962C8B-B14F-4D97-AF65-F5344CB8AC3E}">
        <p14:creationId xmlns:p14="http://schemas.microsoft.com/office/powerpoint/2010/main" val="6817490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 xmlns:a16="http://schemas.microsoft.com/office/drawing/2014/main" id="{6A81E1E2-F2D7-2146-B183-37B6C915EB61}"/>
              </a:ext>
            </a:extLst>
          </p:cNvPr>
          <p:cNvPicPr>
            <a:picLocks noChangeAspect="1"/>
          </p:cNvPicPr>
          <p:nvPr/>
        </p:nvPicPr>
        <p:blipFill rotWithShape="1">
          <a:blip r:embed="rId2">
            <a:extLst>
              <a:ext uri="{28A0092B-C50C-407E-A947-70E740481C1C}">
                <a14:useLocalDpi xmlns:a14="http://schemas.microsoft.com/office/drawing/2010/main" val="0"/>
              </a:ext>
            </a:extLst>
          </a:blip>
          <a:srcRect l="6538" t="35102" r="21528" b="47487"/>
          <a:stretch/>
        </p:blipFill>
        <p:spPr>
          <a:xfrm>
            <a:off x="1739198" y="1805542"/>
            <a:ext cx="8713604" cy="2812891"/>
          </a:xfrm>
          <a:prstGeom prst="rect">
            <a:avLst/>
          </a:prstGeom>
        </p:spPr>
      </p:pic>
    </p:spTree>
    <p:extLst>
      <p:ext uri="{BB962C8B-B14F-4D97-AF65-F5344CB8AC3E}">
        <p14:creationId xmlns:p14="http://schemas.microsoft.com/office/powerpoint/2010/main" val="15900751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 xmlns:a16="http://schemas.microsoft.com/office/drawing/2014/main" id="{508D4157-54EF-5F46-BE56-143351D454DE}"/>
              </a:ext>
            </a:extLst>
          </p:cNvPr>
          <p:cNvPicPr>
            <a:picLocks noChangeAspect="1"/>
          </p:cNvPicPr>
          <p:nvPr/>
        </p:nvPicPr>
        <p:blipFill rotWithShape="1">
          <a:blip r:embed="rId2">
            <a:extLst>
              <a:ext uri="{28A0092B-C50C-407E-A947-70E740481C1C}">
                <a14:useLocalDpi xmlns:a14="http://schemas.microsoft.com/office/drawing/2010/main" val="0"/>
              </a:ext>
            </a:extLst>
          </a:blip>
          <a:srcRect l="5409" t="53078" r="21151" b="9648"/>
          <a:stretch/>
        </p:blipFill>
        <p:spPr>
          <a:xfrm>
            <a:off x="2556164" y="717089"/>
            <a:ext cx="7849003" cy="5313171"/>
          </a:xfrm>
          <a:prstGeom prst="rect">
            <a:avLst/>
          </a:prstGeom>
        </p:spPr>
      </p:pic>
    </p:spTree>
    <p:extLst>
      <p:ext uri="{BB962C8B-B14F-4D97-AF65-F5344CB8AC3E}">
        <p14:creationId xmlns:p14="http://schemas.microsoft.com/office/powerpoint/2010/main" val="28060215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Contents</a:t>
            </a:r>
          </a:p>
        </p:txBody>
      </p:sp>
      <p:sp>
        <p:nvSpPr>
          <p:cNvPr id="3" name="Content Placeholder 2"/>
          <p:cNvSpPr>
            <a:spLocks noGrp="1"/>
          </p:cNvSpPr>
          <p:nvPr>
            <p:ph idx="1"/>
          </p:nvPr>
        </p:nvSpPr>
        <p:spPr/>
        <p:txBody>
          <a:bodyPr>
            <a:normAutofit lnSpcReduction="10000"/>
          </a:bodyPr>
          <a:lstStyle/>
          <a:p>
            <a:pPr marL="457200" indent="-457200">
              <a:buFont typeface="+mj-lt"/>
              <a:buAutoNum type="arabicPeriod"/>
            </a:pPr>
            <a:r>
              <a:rPr lang="en-IN" dirty="0"/>
              <a:t>Work Breakdown structure (WBS) and linear responsibility </a:t>
            </a:r>
            <a:r>
              <a:rPr lang="en-IN" dirty="0" smtClean="0"/>
              <a:t>chart</a:t>
            </a:r>
            <a:endParaRPr lang="en-IN" dirty="0"/>
          </a:p>
          <a:p>
            <a:pPr marL="457200" indent="-457200">
              <a:buFont typeface="+mj-lt"/>
              <a:buAutoNum type="arabicPeriod"/>
            </a:pPr>
            <a:r>
              <a:rPr lang="en-IN" dirty="0" smtClean="0"/>
              <a:t>Project </a:t>
            </a:r>
            <a:r>
              <a:rPr lang="en-IN" dirty="0"/>
              <a:t>cost estimation and </a:t>
            </a:r>
            <a:r>
              <a:rPr lang="en-IN" dirty="0" smtClean="0"/>
              <a:t>budgeting</a:t>
            </a:r>
            <a:endParaRPr lang="en-IN" dirty="0"/>
          </a:p>
          <a:p>
            <a:pPr marL="457200" indent="-457200">
              <a:buFont typeface="+mj-lt"/>
              <a:buAutoNum type="arabicPeriod"/>
            </a:pPr>
            <a:r>
              <a:rPr lang="en-IN" dirty="0"/>
              <a:t>Top down and bottoms up </a:t>
            </a:r>
            <a:r>
              <a:rPr lang="en-IN" dirty="0" smtClean="0"/>
              <a:t>budgeting</a:t>
            </a:r>
            <a:endParaRPr lang="en-IN" dirty="0"/>
          </a:p>
          <a:p>
            <a:pPr marL="457200" indent="-457200">
              <a:buFont typeface="+mj-lt"/>
              <a:buAutoNum type="arabicPeriod"/>
            </a:pPr>
            <a:r>
              <a:rPr lang="en-IN" dirty="0"/>
              <a:t>Networking and Scheduling </a:t>
            </a:r>
            <a:r>
              <a:rPr lang="en-IN" dirty="0" smtClean="0"/>
              <a:t>techniques</a:t>
            </a:r>
            <a:endParaRPr lang="en-IN" dirty="0"/>
          </a:p>
          <a:p>
            <a:pPr marL="457200" indent="-457200">
              <a:buFont typeface="+mj-lt"/>
              <a:buAutoNum type="arabicPeriod"/>
            </a:pPr>
            <a:r>
              <a:rPr lang="en-IN" dirty="0"/>
              <a:t>PERT, CPM, GANTT </a:t>
            </a:r>
            <a:r>
              <a:rPr lang="en-IN" dirty="0" smtClean="0"/>
              <a:t>chart</a:t>
            </a:r>
          </a:p>
          <a:p>
            <a:pPr marL="457200" indent="-457200">
              <a:buFont typeface="+mj-lt"/>
              <a:buAutoNum type="arabicPeriod"/>
            </a:pPr>
            <a:r>
              <a:rPr lang="en-IN" dirty="0"/>
              <a:t>Interface Co-ordination and concurrent </a:t>
            </a:r>
            <a:r>
              <a:rPr lang="en-IN" dirty="0" smtClean="0"/>
              <a:t>engineering</a:t>
            </a:r>
            <a:endParaRPr lang="en-IN" dirty="0"/>
          </a:p>
          <a:p>
            <a:pPr marL="457200" indent="-457200">
              <a:buFont typeface="+mj-lt"/>
              <a:buAutoNum type="arabicPeriod"/>
            </a:pPr>
            <a:r>
              <a:rPr lang="en-IN" dirty="0"/>
              <a:t>Introduction to Project Management Information System (PMIS</a:t>
            </a:r>
            <a:r>
              <a:rPr lang="en-IN" dirty="0" smtClean="0"/>
              <a:t>)</a:t>
            </a:r>
            <a:endParaRPr lang="en-IN" dirty="0"/>
          </a:p>
        </p:txBody>
      </p:sp>
    </p:spTree>
    <p:extLst>
      <p:ext uri="{BB962C8B-B14F-4D97-AF65-F5344CB8AC3E}">
        <p14:creationId xmlns:p14="http://schemas.microsoft.com/office/powerpoint/2010/main" val="29734646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 xmlns:a16="http://schemas.microsoft.com/office/drawing/2014/main" id="{9CC3005A-BF47-6240-B0F6-861846E14234}"/>
              </a:ext>
            </a:extLst>
          </p:cNvPr>
          <p:cNvPicPr>
            <a:picLocks noChangeAspect="1"/>
          </p:cNvPicPr>
          <p:nvPr/>
        </p:nvPicPr>
        <p:blipFill rotWithShape="1">
          <a:blip r:embed="rId2">
            <a:extLst>
              <a:ext uri="{28A0092B-C50C-407E-A947-70E740481C1C}">
                <a14:useLocalDpi xmlns:a14="http://schemas.microsoft.com/office/drawing/2010/main" val="0"/>
              </a:ext>
            </a:extLst>
          </a:blip>
          <a:srcRect l="12187" t="24686" r="38852" b="44663"/>
          <a:stretch/>
        </p:blipFill>
        <p:spPr>
          <a:xfrm>
            <a:off x="3054926" y="686575"/>
            <a:ext cx="6607103" cy="5516798"/>
          </a:xfrm>
          <a:prstGeom prst="rect">
            <a:avLst/>
          </a:prstGeom>
        </p:spPr>
      </p:pic>
    </p:spTree>
    <p:extLst>
      <p:ext uri="{BB962C8B-B14F-4D97-AF65-F5344CB8AC3E}">
        <p14:creationId xmlns:p14="http://schemas.microsoft.com/office/powerpoint/2010/main" val="40297595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 xmlns:a16="http://schemas.microsoft.com/office/drawing/2014/main" id="{9660319E-6C6D-8345-8252-B29EE991F277}"/>
              </a:ext>
            </a:extLst>
          </p:cNvPr>
          <p:cNvPicPr>
            <a:picLocks noChangeAspect="1"/>
          </p:cNvPicPr>
          <p:nvPr/>
        </p:nvPicPr>
        <p:blipFill rotWithShape="1">
          <a:blip r:embed="rId2">
            <a:extLst>
              <a:ext uri="{28A0092B-C50C-407E-A947-70E740481C1C}">
                <a14:useLocalDpi xmlns:a14="http://schemas.microsoft.com/office/drawing/2010/main" val="0"/>
              </a:ext>
            </a:extLst>
          </a:blip>
          <a:srcRect l="13318" t="55619" r="38475" b="12754"/>
          <a:stretch/>
        </p:blipFill>
        <p:spPr>
          <a:xfrm>
            <a:off x="3252354" y="667852"/>
            <a:ext cx="6264953" cy="5481835"/>
          </a:xfrm>
          <a:prstGeom prst="rect">
            <a:avLst/>
          </a:prstGeom>
        </p:spPr>
      </p:pic>
    </p:spTree>
    <p:extLst>
      <p:ext uri="{BB962C8B-B14F-4D97-AF65-F5344CB8AC3E}">
        <p14:creationId xmlns:p14="http://schemas.microsoft.com/office/powerpoint/2010/main" val="5905012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 xmlns:a16="http://schemas.microsoft.com/office/drawing/2014/main" id="{477E4A88-3CFD-8848-865A-35FA86E035EC}"/>
              </a:ext>
            </a:extLst>
          </p:cNvPr>
          <p:cNvPicPr>
            <a:picLocks noChangeAspect="1"/>
          </p:cNvPicPr>
          <p:nvPr/>
        </p:nvPicPr>
        <p:blipFill rotWithShape="1">
          <a:blip r:embed="rId2">
            <a:extLst>
              <a:ext uri="{28A0092B-C50C-407E-A947-70E740481C1C}">
                <a14:useLocalDpi xmlns:a14="http://schemas.microsoft.com/office/drawing/2010/main" val="0"/>
              </a:ext>
            </a:extLst>
          </a:blip>
          <a:srcRect l="12940" t="20322" r="38476" b="53699"/>
          <a:stretch/>
        </p:blipFill>
        <p:spPr>
          <a:xfrm>
            <a:off x="2587336" y="686553"/>
            <a:ext cx="7601736" cy="5421396"/>
          </a:xfrm>
          <a:prstGeom prst="rect">
            <a:avLst/>
          </a:prstGeom>
        </p:spPr>
      </p:pic>
    </p:spTree>
    <p:extLst>
      <p:ext uri="{BB962C8B-B14F-4D97-AF65-F5344CB8AC3E}">
        <p14:creationId xmlns:p14="http://schemas.microsoft.com/office/powerpoint/2010/main" val="39259058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 xmlns:a16="http://schemas.microsoft.com/office/drawing/2014/main" id="{2E4C3EFB-BDA4-E849-92B8-EE5CDD0AA818}"/>
              </a:ext>
            </a:extLst>
          </p:cNvPr>
          <p:cNvPicPr>
            <a:picLocks noChangeAspect="1"/>
          </p:cNvPicPr>
          <p:nvPr/>
        </p:nvPicPr>
        <p:blipFill rotWithShape="1">
          <a:blip r:embed="rId2">
            <a:extLst>
              <a:ext uri="{28A0092B-C50C-407E-A947-70E740481C1C}">
                <a14:useLocalDpi xmlns:a14="http://schemas.microsoft.com/office/drawing/2010/main" val="0"/>
              </a:ext>
            </a:extLst>
          </a:blip>
          <a:srcRect l="13694" t="46018" r="38475" b="24050"/>
          <a:stretch/>
        </p:blipFill>
        <p:spPr>
          <a:xfrm>
            <a:off x="3304308" y="727365"/>
            <a:ext cx="6386582" cy="5330535"/>
          </a:xfrm>
          <a:prstGeom prst="rect">
            <a:avLst/>
          </a:prstGeom>
        </p:spPr>
      </p:pic>
    </p:spTree>
    <p:extLst>
      <p:ext uri="{BB962C8B-B14F-4D97-AF65-F5344CB8AC3E}">
        <p14:creationId xmlns:p14="http://schemas.microsoft.com/office/powerpoint/2010/main" val="1111831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 xmlns:a16="http://schemas.microsoft.com/office/drawing/2014/main" id="{A5C93548-399A-0548-8FAE-65BE5F710CB9}"/>
              </a:ext>
            </a:extLst>
          </p:cNvPr>
          <p:cNvPicPr>
            <a:picLocks noChangeAspect="1"/>
          </p:cNvPicPr>
          <p:nvPr/>
        </p:nvPicPr>
        <p:blipFill rotWithShape="1">
          <a:blip r:embed="rId2">
            <a:extLst>
              <a:ext uri="{28A0092B-C50C-407E-A947-70E740481C1C}">
                <a14:useLocalDpi xmlns:a14="http://schemas.microsoft.com/office/drawing/2010/main" val="0"/>
              </a:ext>
            </a:extLst>
          </a:blip>
          <a:srcRect l="14188" t="24473" r="39416" b="52325"/>
          <a:stretch/>
        </p:blipFill>
        <p:spPr>
          <a:xfrm>
            <a:off x="2345855" y="674171"/>
            <a:ext cx="8056233" cy="5373338"/>
          </a:xfrm>
          <a:prstGeom prst="rect">
            <a:avLst/>
          </a:prstGeom>
        </p:spPr>
      </p:pic>
    </p:spTree>
    <p:extLst>
      <p:ext uri="{BB962C8B-B14F-4D97-AF65-F5344CB8AC3E}">
        <p14:creationId xmlns:p14="http://schemas.microsoft.com/office/powerpoint/2010/main" val="3718717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 xmlns:a16="http://schemas.microsoft.com/office/drawing/2014/main" id="{35BE609D-8F54-D94A-86BA-1B3FA86764F1}"/>
              </a:ext>
            </a:extLst>
          </p:cNvPr>
          <p:cNvPicPr>
            <a:picLocks noChangeAspect="1"/>
          </p:cNvPicPr>
          <p:nvPr/>
        </p:nvPicPr>
        <p:blipFill rotWithShape="1">
          <a:blip r:embed="rId2">
            <a:extLst>
              <a:ext uri="{28A0092B-C50C-407E-A947-70E740481C1C}">
                <a14:useLocalDpi xmlns:a14="http://schemas.microsoft.com/office/drawing/2010/main" val="0"/>
              </a:ext>
            </a:extLst>
          </a:blip>
          <a:srcRect l="14070" t="47430" r="38475" b="13601"/>
          <a:stretch/>
        </p:blipFill>
        <p:spPr>
          <a:xfrm>
            <a:off x="3845132" y="695958"/>
            <a:ext cx="5019023" cy="5497024"/>
          </a:xfrm>
          <a:prstGeom prst="rect">
            <a:avLst/>
          </a:prstGeom>
        </p:spPr>
      </p:pic>
    </p:spTree>
    <p:extLst>
      <p:ext uri="{BB962C8B-B14F-4D97-AF65-F5344CB8AC3E}">
        <p14:creationId xmlns:p14="http://schemas.microsoft.com/office/powerpoint/2010/main" val="25976091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 xmlns:a16="http://schemas.microsoft.com/office/drawing/2014/main" id="{7CD6CA64-151E-9242-9DF2-3BA61542653C}"/>
              </a:ext>
            </a:extLst>
          </p:cNvPr>
          <p:cNvPicPr>
            <a:picLocks noChangeAspect="1"/>
          </p:cNvPicPr>
          <p:nvPr/>
        </p:nvPicPr>
        <p:blipFill rotWithShape="1">
          <a:blip r:embed="rId2">
            <a:extLst>
              <a:ext uri="{28A0092B-C50C-407E-A947-70E740481C1C}">
                <a14:useLocalDpi xmlns:a14="http://schemas.microsoft.com/office/drawing/2010/main" val="0"/>
              </a:ext>
            </a:extLst>
          </a:blip>
          <a:srcRect l="14447" t="46916" r="38475" b="15015"/>
          <a:stretch/>
        </p:blipFill>
        <p:spPr>
          <a:xfrm>
            <a:off x="6127366" y="914399"/>
            <a:ext cx="4643415" cy="5008135"/>
          </a:xfrm>
          <a:prstGeom prst="rect">
            <a:avLst/>
          </a:prstGeom>
        </p:spPr>
      </p:pic>
      <p:pic>
        <p:nvPicPr>
          <p:cNvPr id="3" name="Picture 4">
            <a:extLst>
              <a:ext uri="{FF2B5EF4-FFF2-40B4-BE49-F238E27FC236}">
                <a16:creationId xmlns="" xmlns:a16="http://schemas.microsoft.com/office/drawing/2014/main" id="{7CD6CA64-151E-9242-9DF2-3BA61542653C}"/>
              </a:ext>
            </a:extLst>
          </p:cNvPr>
          <p:cNvPicPr>
            <a:picLocks noChangeAspect="1"/>
          </p:cNvPicPr>
          <p:nvPr/>
        </p:nvPicPr>
        <p:blipFill rotWithShape="1">
          <a:blip r:embed="rId2">
            <a:extLst>
              <a:ext uri="{28A0092B-C50C-407E-A947-70E740481C1C}">
                <a14:useLocalDpi xmlns:a14="http://schemas.microsoft.com/office/drawing/2010/main" val="0"/>
              </a:ext>
            </a:extLst>
          </a:blip>
          <a:srcRect l="15473" t="24558" r="40319" b="52516"/>
          <a:stretch/>
        </p:blipFill>
        <p:spPr>
          <a:xfrm>
            <a:off x="946298" y="914400"/>
            <a:ext cx="5057370" cy="3498112"/>
          </a:xfrm>
          <a:prstGeom prst="rect">
            <a:avLst/>
          </a:prstGeom>
        </p:spPr>
      </p:pic>
    </p:spTree>
    <p:extLst>
      <p:ext uri="{BB962C8B-B14F-4D97-AF65-F5344CB8AC3E}">
        <p14:creationId xmlns:p14="http://schemas.microsoft.com/office/powerpoint/2010/main" val="24505581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 xmlns:a16="http://schemas.microsoft.com/office/drawing/2014/main" id="{F5561132-C202-6547-87BD-2C98EB3542E6}"/>
              </a:ext>
            </a:extLst>
          </p:cNvPr>
          <p:cNvPicPr>
            <a:picLocks noChangeAspect="1"/>
          </p:cNvPicPr>
          <p:nvPr/>
        </p:nvPicPr>
        <p:blipFill rotWithShape="1">
          <a:blip r:embed="rId2">
            <a:extLst>
              <a:ext uri="{28A0092B-C50C-407E-A947-70E740481C1C}">
                <a14:useLocalDpi xmlns:a14="http://schemas.microsoft.com/office/drawing/2010/main" val="0"/>
              </a:ext>
            </a:extLst>
          </a:blip>
          <a:srcRect l="15692" t="25208" r="44243" b="51778"/>
          <a:stretch/>
        </p:blipFill>
        <p:spPr>
          <a:xfrm>
            <a:off x="-161636" y="173182"/>
            <a:ext cx="8951814" cy="6858000"/>
          </a:xfrm>
          <a:prstGeom prst="rect">
            <a:avLst/>
          </a:prstGeom>
        </p:spPr>
      </p:pic>
      <p:pic>
        <p:nvPicPr>
          <p:cNvPr id="3" name="Picture 4">
            <a:extLst>
              <a:ext uri="{FF2B5EF4-FFF2-40B4-BE49-F238E27FC236}">
                <a16:creationId xmlns="" xmlns:a16="http://schemas.microsoft.com/office/drawing/2014/main" id="{F5561132-C202-6547-87BD-2C98EB3542E6}"/>
              </a:ext>
            </a:extLst>
          </p:cNvPr>
          <p:cNvPicPr>
            <a:picLocks noChangeAspect="1"/>
          </p:cNvPicPr>
          <p:nvPr/>
        </p:nvPicPr>
        <p:blipFill rotWithShape="1">
          <a:blip r:embed="rId2">
            <a:extLst>
              <a:ext uri="{28A0092B-C50C-407E-A947-70E740481C1C}">
                <a14:useLocalDpi xmlns:a14="http://schemas.microsoft.com/office/drawing/2010/main" val="0"/>
              </a:ext>
            </a:extLst>
          </a:blip>
          <a:srcRect l="13699" t="50830" r="38472" b="23764"/>
          <a:stretch/>
        </p:blipFill>
        <p:spPr>
          <a:xfrm>
            <a:off x="8835377" y="0"/>
            <a:ext cx="3454946" cy="6858000"/>
          </a:xfrm>
          <a:prstGeom prst="rect">
            <a:avLst/>
          </a:prstGeom>
        </p:spPr>
      </p:pic>
    </p:spTree>
    <p:extLst>
      <p:ext uri="{BB962C8B-B14F-4D97-AF65-F5344CB8AC3E}">
        <p14:creationId xmlns:p14="http://schemas.microsoft.com/office/powerpoint/2010/main" val="27501953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10599" t="11215" r="10439" b="15203"/>
          <a:stretch/>
        </p:blipFill>
        <p:spPr>
          <a:xfrm>
            <a:off x="1292242" y="688649"/>
            <a:ext cx="9691998" cy="5080362"/>
          </a:xfrm>
          <a:prstGeom prst="rect">
            <a:avLst/>
          </a:prstGeom>
        </p:spPr>
      </p:pic>
    </p:spTree>
    <p:extLst>
      <p:ext uri="{BB962C8B-B14F-4D97-AF65-F5344CB8AC3E}">
        <p14:creationId xmlns:p14="http://schemas.microsoft.com/office/powerpoint/2010/main" val="9642489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 xmlns:a16="http://schemas.microsoft.com/office/drawing/2014/main" id="{73157E22-CE9C-894F-9075-E1EC27BD5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883" y="1432497"/>
            <a:ext cx="10180713" cy="34179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04770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Planning</a:t>
            </a:r>
            <a:endParaRPr lang="en-IN" dirty="0"/>
          </a:p>
        </p:txBody>
      </p:sp>
      <p:sp>
        <p:nvSpPr>
          <p:cNvPr id="3" name="Content Placeholder 2"/>
          <p:cNvSpPr>
            <a:spLocks noGrp="1"/>
          </p:cNvSpPr>
          <p:nvPr>
            <p:ph idx="1"/>
          </p:nvPr>
        </p:nvSpPr>
        <p:spPr/>
        <p:txBody>
          <a:bodyPr>
            <a:normAutofit lnSpcReduction="10000"/>
          </a:bodyPr>
          <a:lstStyle/>
          <a:p>
            <a:pPr algn="just"/>
            <a:r>
              <a:rPr lang="en-IN" dirty="0"/>
              <a:t>There are several reasons to use considerable care when planning projects.</a:t>
            </a:r>
          </a:p>
          <a:p>
            <a:pPr algn="just"/>
            <a:r>
              <a:rPr lang="en-IN" dirty="0"/>
              <a:t>The primary purpose of planning, is to </a:t>
            </a:r>
            <a:r>
              <a:rPr lang="en-IN" dirty="0">
                <a:solidFill>
                  <a:srgbClr val="FF0000"/>
                </a:solidFill>
              </a:rPr>
              <a:t>establish a set of directions </a:t>
            </a:r>
            <a:r>
              <a:rPr lang="en-IN" dirty="0"/>
              <a:t>in </a:t>
            </a:r>
            <a:r>
              <a:rPr lang="en-IN" dirty="0" err="1"/>
              <a:t>suf</a:t>
            </a:r>
            <a:r>
              <a:rPr lang="en-IN" dirty="0"/>
              <a:t>ﬁcient detail to tell the project team exactly </a:t>
            </a:r>
            <a:r>
              <a:rPr lang="en-IN" dirty="0">
                <a:solidFill>
                  <a:schemeClr val="accent2"/>
                </a:solidFill>
              </a:rPr>
              <a:t>what must be done, when it must be done, what resources will be required</a:t>
            </a:r>
            <a:r>
              <a:rPr lang="en-IN" dirty="0"/>
              <a:t> to produce the deliverables of the project successfully, and </a:t>
            </a:r>
            <a:r>
              <a:rPr lang="en-IN" dirty="0">
                <a:solidFill>
                  <a:schemeClr val="accent2"/>
                </a:solidFill>
              </a:rPr>
              <a:t>when each resource will be needed</a:t>
            </a:r>
            <a:r>
              <a:rPr lang="en-IN" dirty="0"/>
              <a:t>.</a:t>
            </a:r>
          </a:p>
          <a:p>
            <a:pPr algn="just"/>
            <a:r>
              <a:rPr lang="en-IN" dirty="0"/>
              <a:t>The plan must be designed in such a way that the project outcome also </a:t>
            </a:r>
            <a:r>
              <a:rPr lang="en-IN" dirty="0">
                <a:solidFill>
                  <a:srgbClr val="FF0000"/>
                </a:solidFill>
              </a:rPr>
              <a:t>meets the objectives</a:t>
            </a:r>
            <a:r>
              <a:rPr lang="en-IN" dirty="0"/>
              <a:t> of the parent </a:t>
            </a:r>
            <a:r>
              <a:rPr lang="en-IN" dirty="0" err="1"/>
              <a:t>organization</a:t>
            </a:r>
            <a:r>
              <a:rPr lang="en-IN" dirty="0"/>
              <a:t>, as reﬂ</a:t>
            </a:r>
            <a:r>
              <a:rPr lang="en-IN" dirty="0" err="1"/>
              <a:t>ected</a:t>
            </a:r>
            <a:r>
              <a:rPr lang="en-IN" dirty="0"/>
              <a:t> by the project portfolio.</a:t>
            </a:r>
          </a:p>
          <a:p>
            <a:pPr algn="just"/>
            <a:endParaRPr lang="en-IN" dirty="0"/>
          </a:p>
        </p:txBody>
      </p:sp>
    </p:spTree>
    <p:extLst>
      <p:ext uri="{BB962C8B-B14F-4D97-AF65-F5344CB8AC3E}">
        <p14:creationId xmlns:p14="http://schemas.microsoft.com/office/powerpoint/2010/main" val="10648810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 xmlns:a16="http://schemas.microsoft.com/office/drawing/2014/main" id="{126BA9A2-422B-4045-B28B-DDE51FC398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022801" y="-1741796"/>
            <a:ext cx="3859880" cy="99979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422881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 xmlns:a16="http://schemas.microsoft.com/office/drawing/2014/main" id="{685AAA0E-6CB7-3B46-A525-157C1ADF18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871" y="1300562"/>
            <a:ext cx="9932781" cy="33816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788369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5CC67661-228C-4752-85A6-3DED58FCD8E8}"/>
              </a:ext>
            </a:extLst>
          </p:cNvPr>
          <p:cNvSpPr txBox="1"/>
          <p:nvPr/>
        </p:nvSpPr>
        <p:spPr>
          <a:xfrm>
            <a:off x="1345791" y="843677"/>
            <a:ext cx="9671254" cy="5262979"/>
          </a:xfrm>
          <a:prstGeom prst="rect">
            <a:avLst/>
          </a:prstGeom>
          <a:noFill/>
        </p:spPr>
        <p:txBody>
          <a:bodyPr wrap="square">
            <a:spAutoFit/>
          </a:bodyPr>
          <a:lstStyle/>
          <a:p>
            <a:pPr algn="just"/>
            <a:r>
              <a:rPr lang="en-US" sz="2800" dirty="0"/>
              <a:t>Practice Example</a:t>
            </a:r>
          </a:p>
          <a:p>
            <a:pPr algn="just"/>
            <a:endParaRPr lang="en-US" sz="2800" dirty="0"/>
          </a:p>
          <a:p>
            <a:pPr algn="just"/>
            <a:r>
              <a:rPr lang="en-US" sz="2800" dirty="0"/>
              <a:t>R&amp;D Projects </a:t>
            </a:r>
          </a:p>
          <a:p>
            <a:pPr algn="just"/>
            <a:r>
              <a:rPr lang="en-US" sz="2800" dirty="0"/>
              <a:t>Managing R&amp;D projects is among the toughest areas in project management. These projects are characterized by a high degree of uncertainty, and consequently a large proportion of them is never completed. The importance of careful planning in this environment cannot be overstated. Create a WBS planned for an R&amp;D project aimed at developing a new product. The second level of this WBS is organized to be made by the project life cycle, and the third level corresponds to functional departments that are involved in the project.</a:t>
            </a:r>
            <a:endParaRPr lang="en-IN" sz="2800" dirty="0"/>
          </a:p>
        </p:txBody>
      </p:sp>
    </p:spTree>
    <p:extLst>
      <p:ext uri="{BB962C8B-B14F-4D97-AF65-F5344CB8AC3E}">
        <p14:creationId xmlns:p14="http://schemas.microsoft.com/office/powerpoint/2010/main" val="22441434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C1BD50-8975-4D1D-80CF-DFFB87CCCF58}"/>
              </a:ext>
            </a:extLst>
          </p:cNvPr>
          <p:cNvPicPr>
            <a:picLocks noChangeAspect="1"/>
          </p:cNvPicPr>
          <p:nvPr/>
        </p:nvPicPr>
        <p:blipFill>
          <a:blip r:embed="rId2"/>
          <a:stretch>
            <a:fillRect/>
          </a:stretch>
        </p:blipFill>
        <p:spPr>
          <a:xfrm>
            <a:off x="749223" y="786224"/>
            <a:ext cx="10648914" cy="5251719"/>
          </a:xfrm>
          <a:prstGeom prst="rect">
            <a:avLst/>
          </a:prstGeom>
        </p:spPr>
      </p:pic>
    </p:spTree>
    <p:extLst>
      <p:ext uri="{BB962C8B-B14F-4D97-AF65-F5344CB8AC3E}">
        <p14:creationId xmlns:p14="http://schemas.microsoft.com/office/powerpoint/2010/main" val="9966385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155888B9-A376-4D20-B713-5F6CBA36A44C}"/>
              </a:ext>
            </a:extLst>
          </p:cNvPr>
          <p:cNvPicPr>
            <a:picLocks noChangeAspect="1"/>
          </p:cNvPicPr>
          <p:nvPr/>
        </p:nvPicPr>
        <p:blipFill>
          <a:blip r:embed="rId2"/>
          <a:stretch>
            <a:fillRect/>
          </a:stretch>
        </p:blipFill>
        <p:spPr>
          <a:xfrm>
            <a:off x="1571173" y="1118828"/>
            <a:ext cx="8209566" cy="5119046"/>
          </a:xfrm>
          <a:prstGeom prst="rect">
            <a:avLst/>
          </a:prstGeom>
        </p:spPr>
      </p:pic>
      <p:sp>
        <p:nvSpPr>
          <p:cNvPr id="4" name="Title 3">
            <a:extLst>
              <a:ext uri="{FF2B5EF4-FFF2-40B4-BE49-F238E27FC236}">
                <a16:creationId xmlns="" xmlns:a16="http://schemas.microsoft.com/office/drawing/2014/main" id="{50D03DE1-7018-4EE2-A499-B3FEE2D9AFF2}"/>
              </a:ext>
            </a:extLst>
          </p:cNvPr>
          <p:cNvSpPr>
            <a:spLocks noGrp="1"/>
          </p:cNvSpPr>
          <p:nvPr>
            <p:ph type="title"/>
          </p:nvPr>
        </p:nvSpPr>
        <p:spPr>
          <a:xfrm>
            <a:off x="1162884" y="620128"/>
            <a:ext cx="9026145" cy="498700"/>
          </a:xfrm>
        </p:spPr>
        <p:txBody>
          <a:bodyPr>
            <a:normAutofit fontScale="90000"/>
          </a:bodyPr>
          <a:lstStyle/>
          <a:p>
            <a:r>
              <a:rPr lang="en-IN" dirty="0"/>
              <a:t>Linear Responsibility Chart</a:t>
            </a:r>
          </a:p>
        </p:txBody>
      </p:sp>
    </p:spTree>
    <p:extLst>
      <p:ext uri="{BB962C8B-B14F-4D97-AF65-F5344CB8AC3E}">
        <p14:creationId xmlns:p14="http://schemas.microsoft.com/office/powerpoint/2010/main" val="6805911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B2A28198-6B2D-4B85-A2EA-03EA539DC8DA}"/>
              </a:ext>
            </a:extLst>
          </p:cNvPr>
          <p:cNvPicPr>
            <a:picLocks noChangeAspect="1"/>
          </p:cNvPicPr>
          <p:nvPr/>
        </p:nvPicPr>
        <p:blipFill rotWithShape="1">
          <a:blip r:embed="rId2"/>
          <a:srcRect t="5202" b="3376"/>
          <a:stretch/>
        </p:blipFill>
        <p:spPr>
          <a:xfrm>
            <a:off x="2880360" y="1484813"/>
            <a:ext cx="6450873" cy="4761346"/>
          </a:xfrm>
          <a:prstGeom prst="rect">
            <a:avLst/>
          </a:prstGeom>
        </p:spPr>
      </p:pic>
      <p:sp>
        <p:nvSpPr>
          <p:cNvPr id="2" name="TextBox 1"/>
          <p:cNvSpPr txBox="1"/>
          <p:nvPr/>
        </p:nvSpPr>
        <p:spPr>
          <a:xfrm>
            <a:off x="3733800" y="685800"/>
            <a:ext cx="5013960" cy="584775"/>
          </a:xfrm>
          <a:prstGeom prst="rect">
            <a:avLst/>
          </a:prstGeom>
          <a:noFill/>
        </p:spPr>
        <p:txBody>
          <a:bodyPr wrap="square" rtlCol="0">
            <a:spAutoFit/>
          </a:bodyPr>
          <a:lstStyle/>
          <a:p>
            <a:r>
              <a:rPr lang="en-IN" sz="3200" dirty="0" smtClean="0"/>
              <a:t>Linear Responsibility Chart</a:t>
            </a:r>
            <a:endParaRPr lang="en-IN" sz="3200" dirty="0"/>
          </a:p>
        </p:txBody>
      </p:sp>
    </p:spTree>
    <p:extLst>
      <p:ext uri="{BB962C8B-B14F-4D97-AF65-F5344CB8AC3E}">
        <p14:creationId xmlns:p14="http://schemas.microsoft.com/office/powerpoint/2010/main" val="15511889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4A9567A2-3EB2-40D8-8627-53CA9B2DEAD2}"/>
              </a:ext>
            </a:extLst>
          </p:cNvPr>
          <p:cNvPicPr>
            <a:picLocks noChangeAspect="1"/>
          </p:cNvPicPr>
          <p:nvPr/>
        </p:nvPicPr>
        <p:blipFill>
          <a:blip r:embed="rId2"/>
          <a:stretch>
            <a:fillRect/>
          </a:stretch>
        </p:blipFill>
        <p:spPr>
          <a:xfrm>
            <a:off x="3718560" y="762001"/>
            <a:ext cx="5658392" cy="5512054"/>
          </a:xfrm>
          <a:prstGeom prst="rect">
            <a:avLst/>
          </a:prstGeom>
        </p:spPr>
      </p:pic>
    </p:spTree>
    <p:extLst>
      <p:ext uri="{BB962C8B-B14F-4D97-AF65-F5344CB8AC3E}">
        <p14:creationId xmlns:p14="http://schemas.microsoft.com/office/powerpoint/2010/main" val="1476966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3BE6932-A507-8C4A-A631-8A575AEDBC76}"/>
              </a:ext>
            </a:extLst>
          </p:cNvPr>
          <p:cNvSpPr>
            <a:spLocks noGrp="1"/>
          </p:cNvSpPr>
          <p:nvPr>
            <p:ph idx="4294967295"/>
          </p:nvPr>
        </p:nvSpPr>
        <p:spPr>
          <a:xfrm>
            <a:off x="887469" y="859028"/>
            <a:ext cx="10620543" cy="5261453"/>
          </a:xfrm>
        </p:spPr>
        <p:txBody>
          <a:bodyPr>
            <a:normAutofit/>
          </a:bodyPr>
          <a:lstStyle/>
          <a:p>
            <a:pPr algn="just"/>
            <a:r>
              <a:rPr lang="en-IN" dirty="0"/>
              <a:t>The</a:t>
            </a:r>
            <a:r>
              <a:rPr lang="en-US" dirty="0"/>
              <a:t> plan is only </a:t>
            </a:r>
            <a:r>
              <a:rPr lang="en-US" dirty="0">
                <a:solidFill>
                  <a:schemeClr val="accent2"/>
                </a:solidFill>
              </a:rPr>
              <a:t>an estimate </a:t>
            </a:r>
            <a:r>
              <a:rPr lang="en-US" dirty="0"/>
              <a:t>of what and when things must be done to achieve the scope or objectives of the project, it is always carried out in an environment of </a:t>
            </a:r>
            <a:r>
              <a:rPr lang="en-US" dirty="0">
                <a:solidFill>
                  <a:schemeClr val="accent2"/>
                </a:solidFill>
              </a:rPr>
              <a:t>uncertainty</a:t>
            </a:r>
            <a:r>
              <a:rPr lang="en-US" dirty="0"/>
              <a:t>. Therefore, the plan must include </a:t>
            </a:r>
            <a:r>
              <a:rPr lang="en-US" dirty="0">
                <a:solidFill>
                  <a:srgbClr val="C00000"/>
                </a:solidFill>
              </a:rPr>
              <a:t>allowances for risk and features </a:t>
            </a:r>
            <a:r>
              <a:rPr lang="en-US" dirty="0"/>
              <a:t>that allow it to be </a:t>
            </a:r>
            <a:r>
              <a:rPr lang="en-US" dirty="0">
                <a:solidFill>
                  <a:schemeClr val="accent2"/>
                </a:solidFill>
              </a:rPr>
              <a:t>adaptive</a:t>
            </a:r>
            <a:r>
              <a:rPr lang="en-US" dirty="0"/>
              <a:t>, i.e., to be responsive to things that might disrupt it while it is being carried out.</a:t>
            </a:r>
            <a:r>
              <a:rPr lang="en-IN" dirty="0"/>
              <a:t> </a:t>
            </a:r>
          </a:p>
          <a:p>
            <a:pPr algn="just"/>
            <a:r>
              <a:rPr lang="en-IN" dirty="0"/>
              <a:t>Eg: </a:t>
            </a:r>
            <a:r>
              <a:rPr lang="en-IN" dirty="0">
                <a:solidFill>
                  <a:srgbClr val="C00000"/>
                </a:solidFill>
              </a:rPr>
              <a:t>Scope creep </a:t>
            </a:r>
            <a:r>
              <a:rPr lang="en-IN" dirty="0"/>
              <a:t>i.e. the tendency of project objectives to be changed by the client, senior management, or individual project workers with little or no discussion with the other parties actively engaged in the work of the project</a:t>
            </a:r>
          </a:p>
          <a:p>
            <a:pPr algn="just"/>
            <a:r>
              <a:rPr lang="en-IN" dirty="0"/>
              <a:t>Th</a:t>
            </a:r>
            <a:r>
              <a:rPr lang="en-US" dirty="0"/>
              <a:t>e plan must include any </a:t>
            </a:r>
            <a:r>
              <a:rPr lang="en-US" dirty="0">
                <a:solidFill>
                  <a:srgbClr val="C00000"/>
                </a:solidFill>
              </a:rPr>
              <a:t>constraints on activities </a:t>
            </a:r>
            <a:r>
              <a:rPr lang="en-US" dirty="0"/>
              <a:t>and input materials </a:t>
            </a:r>
            <a:r>
              <a:rPr lang="en-US" dirty="0" smtClean="0"/>
              <a:t>prescribed </a:t>
            </a:r>
            <a:r>
              <a:rPr lang="en-US" dirty="0"/>
              <a:t>by law and society. Among the many sources of outside constraints are the Food and Drug Administration, the Occupational Health and Safety Administration, various engineering societies, the PMI, Labor Unions, and the “Standards Practices” of many different </a:t>
            </a:r>
            <a:r>
              <a:rPr lang="en-US" dirty="0" smtClean="0"/>
              <a:t>industries</a:t>
            </a:r>
            <a:r>
              <a:rPr lang="en-IN" dirty="0" smtClean="0"/>
              <a:t>.</a:t>
            </a:r>
            <a:endParaRPr lang="en-IN" dirty="0"/>
          </a:p>
          <a:p>
            <a:pPr algn="just"/>
            <a:endParaRPr lang="en-US" dirty="0"/>
          </a:p>
        </p:txBody>
      </p:sp>
    </p:spTree>
    <p:extLst>
      <p:ext uri="{BB962C8B-B14F-4D97-AF65-F5344CB8AC3E}">
        <p14:creationId xmlns:p14="http://schemas.microsoft.com/office/powerpoint/2010/main" val="10391861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72C588A5-FA43-4841-B948-28F53B7AA12C}"/>
              </a:ext>
            </a:extLst>
          </p:cNvPr>
          <p:cNvSpPr txBox="1"/>
          <p:nvPr/>
        </p:nvSpPr>
        <p:spPr>
          <a:xfrm>
            <a:off x="1239398" y="835784"/>
            <a:ext cx="10006988" cy="2308324"/>
          </a:xfrm>
          <a:prstGeom prst="rect">
            <a:avLst/>
          </a:prstGeom>
          <a:noFill/>
        </p:spPr>
        <p:txBody>
          <a:bodyPr wrap="square">
            <a:spAutoFit/>
          </a:bodyPr>
          <a:lstStyle/>
          <a:p>
            <a:pPr marL="285750" indent="-285750">
              <a:buFont typeface="Arial" panose="020B0604020202020204" pitchFamily="34" charset="0"/>
              <a:buChar char="•"/>
            </a:pPr>
            <a:r>
              <a:rPr lang="en-US" sz="2400" dirty="0"/>
              <a:t>The purpose of planning is to facilitate later accomplishment.</a:t>
            </a:r>
            <a:endParaRPr lang="en-IN" sz="2400" dirty="0"/>
          </a:p>
          <a:p>
            <a:pPr marL="285750" indent="-285750" algn="just">
              <a:buFont typeface="Arial" panose="020B0604020202020204" pitchFamily="34" charset="0"/>
              <a:buChar char="•"/>
            </a:pPr>
            <a:r>
              <a:rPr lang="en-US" sz="2400" dirty="0"/>
              <a:t>The world is full of plans that never become deeds. The planning techniques </a:t>
            </a:r>
            <a:r>
              <a:rPr lang="en-IN" sz="2400" dirty="0"/>
              <a:t>are </a:t>
            </a:r>
            <a:r>
              <a:rPr lang="en-US" sz="2400" dirty="0"/>
              <a:t>intended to smooth the path from idea to accomplishment. It is a complicated process to manage a project, and plans act as a map of this process. The map must have </a:t>
            </a:r>
            <a:r>
              <a:rPr lang="en-US" sz="2400" dirty="0" err="1"/>
              <a:t>suf</a:t>
            </a:r>
            <a:r>
              <a:rPr lang="en-US" sz="2400" dirty="0"/>
              <a:t>ﬁcient detail to determine what must be done next but be simple enough</a:t>
            </a:r>
            <a:r>
              <a:rPr lang="en-IN" sz="2400" dirty="0"/>
              <a:t>.</a:t>
            </a:r>
            <a:endParaRPr lang="en-US" sz="2400" dirty="0"/>
          </a:p>
        </p:txBody>
      </p:sp>
    </p:spTree>
    <p:extLst>
      <p:ext uri="{BB962C8B-B14F-4D97-AF65-F5344CB8AC3E}">
        <p14:creationId xmlns:p14="http://schemas.microsoft.com/office/powerpoint/2010/main" val="12069575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812BDFC-527B-CF4C-A2C4-EC111D0B97F7}"/>
              </a:ext>
            </a:extLst>
          </p:cNvPr>
          <p:cNvSpPr txBox="1"/>
          <p:nvPr/>
        </p:nvSpPr>
        <p:spPr>
          <a:xfrm>
            <a:off x="1009879" y="840515"/>
            <a:ext cx="10205903" cy="4154984"/>
          </a:xfrm>
          <a:prstGeom prst="rect">
            <a:avLst/>
          </a:prstGeom>
          <a:noFill/>
        </p:spPr>
        <p:txBody>
          <a:bodyPr wrap="square">
            <a:spAutoFit/>
          </a:bodyPr>
          <a:lstStyle/>
          <a:p>
            <a:r>
              <a:rPr lang="en-US" sz="2400" b="1" dirty="0"/>
              <a:t>Project Plan Elements</a:t>
            </a:r>
            <a:r>
              <a:rPr lang="en-IN" sz="2400" b="1" dirty="0"/>
              <a:t>:</a:t>
            </a:r>
          </a:p>
          <a:p>
            <a:endParaRPr lang="en-IN" sz="2400" dirty="0"/>
          </a:p>
          <a:p>
            <a:pPr marL="342900" indent="-342900">
              <a:buFont typeface="+mj-lt"/>
              <a:buAutoNum type="arabicPeriod"/>
            </a:pPr>
            <a:r>
              <a:rPr lang="en-US" sz="2400" dirty="0"/>
              <a:t>Overview</a:t>
            </a:r>
            <a:endParaRPr lang="en-IN" sz="2400" dirty="0"/>
          </a:p>
          <a:p>
            <a:pPr marL="342900" indent="-342900">
              <a:buFont typeface="+mj-lt"/>
              <a:buAutoNum type="arabicPeriod"/>
            </a:pPr>
            <a:r>
              <a:rPr lang="en-US" sz="2400" dirty="0"/>
              <a:t>Objectives or Scope</a:t>
            </a:r>
            <a:endParaRPr lang="en-IN" sz="2400" dirty="0"/>
          </a:p>
          <a:p>
            <a:pPr marL="342900" indent="-342900">
              <a:buFont typeface="+mj-lt"/>
              <a:buAutoNum type="arabicPeriod"/>
            </a:pPr>
            <a:r>
              <a:rPr lang="en-US" sz="2400" dirty="0"/>
              <a:t>General Approach</a:t>
            </a:r>
            <a:endParaRPr lang="en-IN" sz="2400" dirty="0"/>
          </a:p>
          <a:p>
            <a:pPr marL="342900" indent="-342900">
              <a:buFont typeface="+mj-lt"/>
              <a:buAutoNum type="arabicPeriod"/>
            </a:pPr>
            <a:r>
              <a:rPr lang="en-IN" sz="2400" dirty="0"/>
              <a:t>Contractual </a:t>
            </a:r>
            <a:r>
              <a:rPr lang="en-US" sz="2400" dirty="0"/>
              <a:t>Aspects</a:t>
            </a:r>
            <a:endParaRPr lang="en-IN" sz="2400" dirty="0"/>
          </a:p>
          <a:p>
            <a:pPr marL="342900" indent="-342900">
              <a:buFont typeface="+mj-lt"/>
              <a:buAutoNum type="arabicPeriod"/>
            </a:pPr>
            <a:r>
              <a:rPr lang="en-US" sz="2400" dirty="0"/>
              <a:t>Schedules</a:t>
            </a:r>
            <a:endParaRPr lang="en-IN" sz="2400" dirty="0"/>
          </a:p>
          <a:p>
            <a:pPr marL="342900" indent="-342900">
              <a:buFont typeface="+mj-lt"/>
              <a:buAutoNum type="arabicPeriod"/>
            </a:pPr>
            <a:r>
              <a:rPr lang="en-US" sz="2400" dirty="0"/>
              <a:t>Resources</a:t>
            </a:r>
            <a:endParaRPr lang="en-IN" sz="2400" dirty="0"/>
          </a:p>
          <a:p>
            <a:pPr marL="342900" indent="-342900">
              <a:buFont typeface="+mj-lt"/>
              <a:buAutoNum type="arabicPeriod"/>
            </a:pPr>
            <a:r>
              <a:rPr lang="en-US" sz="2400" dirty="0"/>
              <a:t>Personnel</a:t>
            </a:r>
            <a:endParaRPr lang="en-IN" sz="2400" dirty="0"/>
          </a:p>
          <a:p>
            <a:pPr marL="342900" indent="-342900">
              <a:buFont typeface="+mj-lt"/>
              <a:buAutoNum type="arabicPeriod"/>
            </a:pPr>
            <a:r>
              <a:rPr lang="en-US" sz="2400" dirty="0"/>
              <a:t>Risk Management Plans</a:t>
            </a:r>
            <a:endParaRPr lang="en-IN" sz="2400" dirty="0"/>
          </a:p>
          <a:p>
            <a:pPr marL="342900" indent="-342900">
              <a:buFont typeface="+mj-lt"/>
              <a:buAutoNum type="arabicPeriod"/>
            </a:pPr>
            <a:r>
              <a:rPr lang="en-US" sz="2400" dirty="0"/>
              <a:t>Evaluation Methods</a:t>
            </a:r>
            <a:endParaRPr lang="en-IN" sz="2400" dirty="0"/>
          </a:p>
        </p:txBody>
      </p:sp>
    </p:spTree>
    <p:extLst>
      <p:ext uri="{BB962C8B-B14F-4D97-AF65-F5344CB8AC3E}">
        <p14:creationId xmlns:p14="http://schemas.microsoft.com/office/powerpoint/2010/main" val="3803292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359D712-F365-BF4D-B2C1-D0DC30521CC6}"/>
              </a:ext>
            </a:extLst>
          </p:cNvPr>
          <p:cNvSpPr>
            <a:spLocks noGrp="1"/>
          </p:cNvSpPr>
          <p:nvPr>
            <p:ph type="title" idx="4294967295"/>
          </p:nvPr>
        </p:nvSpPr>
        <p:spPr>
          <a:xfrm>
            <a:off x="0" y="982663"/>
            <a:ext cx="9601200" cy="1303337"/>
          </a:xfrm>
        </p:spPr>
        <p:txBody>
          <a:bodyPr/>
          <a:lstStyle/>
          <a:p>
            <a:pPr algn="ctr"/>
            <a:r>
              <a:rPr lang="en-IN" dirty="0"/>
              <a:t> </a:t>
            </a:r>
            <a:endParaRPr lang="en-US" dirty="0"/>
          </a:p>
        </p:txBody>
      </p:sp>
      <p:sp>
        <p:nvSpPr>
          <p:cNvPr id="3" name="Content Placeholder 2">
            <a:extLst>
              <a:ext uri="{FF2B5EF4-FFF2-40B4-BE49-F238E27FC236}">
                <a16:creationId xmlns="" xmlns:a16="http://schemas.microsoft.com/office/drawing/2014/main" id="{B2A5905E-CD4A-9240-8F0F-601DA9E70D04}"/>
              </a:ext>
            </a:extLst>
          </p:cNvPr>
          <p:cNvSpPr>
            <a:spLocks noGrp="1"/>
          </p:cNvSpPr>
          <p:nvPr>
            <p:ph idx="4294967295"/>
          </p:nvPr>
        </p:nvSpPr>
        <p:spPr>
          <a:xfrm>
            <a:off x="1042555" y="1940213"/>
            <a:ext cx="10515600" cy="1112838"/>
          </a:xfrm>
        </p:spPr>
        <p:txBody>
          <a:bodyPr>
            <a:normAutofit/>
          </a:bodyPr>
          <a:lstStyle/>
          <a:p>
            <a:pPr marL="0" indent="0" algn="ctr">
              <a:buNone/>
            </a:pPr>
            <a:r>
              <a:rPr lang="en-IN" sz="4800" u="sng" dirty="0" smtClean="0"/>
              <a:t>1. WORK </a:t>
            </a:r>
            <a:r>
              <a:rPr lang="en-IN" sz="4800" u="sng" dirty="0"/>
              <a:t>BREAKDOWN STRUCTURE</a:t>
            </a:r>
            <a:endParaRPr lang="en-US" sz="4800" u="sng" dirty="0"/>
          </a:p>
        </p:txBody>
      </p:sp>
    </p:spTree>
    <p:extLst>
      <p:ext uri="{BB962C8B-B14F-4D97-AF65-F5344CB8AC3E}">
        <p14:creationId xmlns:p14="http://schemas.microsoft.com/office/powerpoint/2010/main" val="10674274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77907" y="0"/>
            <a:ext cx="10260379" cy="6858000"/>
          </a:xfrm>
          <a:prstGeom prst="rect">
            <a:avLst/>
          </a:prstGeom>
        </p:spPr>
      </p:pic>
    </p:spTree>
    <p:extLst>
      <p:ext uri="{BB962C8B-B14F-4D97-AF65-F5344CB8AC3E}">
        <p14:creationId xmlns:p14="http://schemas.microsoft.com/office/powerpoint/2010/main" val="27674810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 xmlns:a16="http://schemas.microsoft.com/office/drawing/2014/main" id="{5276828C-2E9A-384B-B3FA-B2501B4D7793}"/>
              </a:ext>
            </a:extLst>
          </p:cNvPr>
          <p:cNvPicPr>
            <a:picLocks noChangeAspect="1"/>
          </p:cNvPicPr>
          <p:nvPr/>
        </p:nvPicPr>
        <p:blipFill rotWithShape="1">
          <a:blip r:embed="rId2">
            <a:extLst>
              <a:ext uri="{28A0092B-C50C-407E-A947-70E740481C1C}">
                <a14:useLocalDpi xmlns:a14="http://schemas.microsoft.com/office/drawing/2010/main" val="0"/>
              </a:ext>
            </a:extLst>
          </a:blip>
          <a:srcRect l="10305" t="13544" r="15878" b="47572"/>
          <a:stretch/>
        </p:blipFill>
        <p:spPr>
          <a:xfrm>
            <a:off x="2347634" y="655858"/>
            <a:ext cx="7894561" cy="5546283"/>
          </a:xfrm>
          <a:prstGeom prst="rect">
            <a:avLst/>
          </a:prstGeom>
        </p:spPr>
      </p:pic>
      <p:sp>
        <p:nvSpPr>
          <p:cNvPr id="2" name="Rectangle 1"/>
          <p:cNvSpPr/>
          <p:nvPr/>
        </p:nvSpPr>
        <p:spPr>
          <a:xfrm>
            <a:off x="6878781" y="1672936"/>
            <a:ext cx="2806881" cy="3945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7201333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320E6B80A79E240A05CFB74110C2CC1" ma:contentTypeVersion="3" ma:contentTypeDescription="Create a new document." ma:contentTypeScope="" ma:versionID="2d33e2b3f2d82962eecf0e6039a3132f">
  <xsd:schema xmlns:xsd="http://www.w3.org/2001/XMLSchema" xmlns:xs="http://www.w3.org/2001/XMLSchema" xmlns:p="http://schemas.microsoft.com/office/2006/metadata/properties" xmlns:ns2="c4c2276c-f608-46ba-be43-9ad7284fd5ef" targetNamespace="http://schemas.microsoft.com/office/2006/metadata/properties" ma:root="true" ma:fieldsID="ff49905908407efc39b02fdd4b99ad67" ns2:_="">
    <xsd:import namespace="c4c2276c-f608-46ba-be43-9ad7284fd5ef"/>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c2276c-f608-46ba-be43-9ad7284fd5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3AEEC4E-70FE-4A9E-BB48-BDFA1A9F6264}">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B90ECBA7-77B4-4E0D-82F2-FC0084F9B013}"/>
</file>

<file path=customXml/itemProps3.xml><?xml version="1.0" encoding="utf-8"?>
<ds:datastoreItem xmlns:ds="http://schemas.openxmlformats.org/officeDocument/2006/customXml" ds:itemID="{AFE63FDC-B746-4DBD-9B86-F4F7596C082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Organic</Template>
  <TotalTime>588</TotalTime>
  <Words>529</Words>
  <Application>Microsoft Office PowerPoint</Application>
  <PresentationFormat>Widescreen</PresentationFormat>
  <Paragraphs>40</Paragraphs>
  <Slides>36</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Garamond</vt:lpstr>
      <vt:lpstr>Organic</vt:lpstr>
      <vt:lpstr>Module 3</vt:lpstr>
      <vt:lpstr>Contents</vt:lpstr>
      <vt:lpstr>Project Planning</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Linear Responsibility Chart</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Trupti Markose</dc:creator>
  <cp:lastModifiedBy>Trupti Markose</cp:lastModifiedBy>
  <cp:revision>35</cp:revision>
  <dcterms:created xsi:type="dcterms:W3CDTF">2020-02-25T11:31:38Z</dcterms:created>
  <dcterms:modified xsi:type="dcterms:W3CDTF">2022-03-04T10:00:32Z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0x0101001320E6B80A79E240A05CFB74110C2CC1</vt:lpwstr>
  </property>
</Properties>
</file>